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4" r:id="rId4"/>
    <p:sldId id="261" r:id="rId5"/>
    <p:sldId id="258" r:id="rId6"/>
    <p:sldId id="260" r:id="rId7"/>
    <p:sldId id="262"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53BE6A-92AC-BFD5-548A-5CEC8E7919A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0D78BBCD-138E-8EFC-51A9-692B7F70A0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0DC48908-1FC3-6E63-8CE0-6D6CD9F6B3CA}"/>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5" name="页脚占位符 4">
            <a:extLst>
              <a:ext uri="{FF2B5EF4-FFF2-40B4-BE49-F238E27FC236}">
                <a16:creationId xmlns:a16="http://schemas.microsoft.com/office/drawing/2014/main" id="{BF150692-4AA6-04A6-3000-8F7BB2F8BA2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AB9D501-174F-CFEC-B42F-4E01301467EF}"/>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14844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9CE25-342E-9F74-AE27-4C1669567881}"/>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8B4D910D-CCB4-09CA-853B-946D1BD7A5C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37B0E75-002E-A3B9-25EA-7E126E27D275}"/>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5" name="页脚占位符 4">
            <a:extLst>
              <a:ext uri="{FF2B5EF4-FFF2-40B4-BE49-F238E27FC236}">
                <a16:creationId xmlns:a16="http://schemas.microsoft.com/office/drawing/2014/main" id="{F9660F98-F26E-EB30-F7BA-8925FA45A1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C1A30E2-FABB-9E27-2E6F-11A9AA30139C}"/>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140454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5C151A-F864-2B38-474D-23F5FCC502B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6DDF34FB-97C0-029B-F850-4AA8DF4CC9A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998468FF-0CF9-1917-E023-D9E1FAE8B501}"/>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5" name="页脚占位符 4">
            <a:extLst>
              <a:ext uri="{FF2B5EF4-FFF2-40B4-BE49-F238E27FC236}">
                <a16:creationId xmlns:a16="http://schemas.microsoft.com/office/drawing/2014/main" id="{B31EFFE5-0465-1E8C-1F0A-92BE252B2D4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9994535C-84FC-0EB4-F204-13137BACA767}"/>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229613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CCBD7-925D-3406-68D8-53CB2BB6E2D9}"/>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1F8F978-586C-ECEA-6018-24344F1A08C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F8556E5D-6298-295D-4881-524A70DED432}"/>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5" name="页脚占位符 4">
            <a:extLst>
              <a:ext uri="{FF2B5EF4-FFF2-40B4-BE49-F238E27FC236}">
                <a16:creationId xmlns:a16="http://schemas.microsoft.com/office/drawing/2014/main" id="{3691D5F8-EDB3-1DC8-F675-99808C89536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81CEC4A-6D62-D430-3988-89D7EE39A856}"/>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3466232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0122A-4C61-3BA1-40BA-0079BBF160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DD6217A6-1310-7168-52B8-612D3C0595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9C41E67-1365-89B4-9BBC-A1A4BDB162CD}"/>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5" name="页脚占位符 4">
            <a:extLst>
              <a:ext uri="{FF2B5EF4-FFF2-40B4-BE49-F238E27FC236}">
                <a16:creationId xmlns:a16="http://schemas.microsoft.com/office/drawing/2014/main" id="{5E90FE89-2E63-2D10-0C41-84F478D5FA3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465B9D-7060-05AB-79F6-6BE773D71D83}"/>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120257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0D35C-7B8D-658A-ECEE-D7F1C6A93A3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30468353-917F-0380-A633-1B120915FB3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9EE5674F-EAAF-794E-CEAD-66C947960B1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21AF7FA6-736E-2D02-AE63-A696A466DF31}"/>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6" name="页脚占位符 5">
            <a:extLst>
              <a:ext uri="{FF2B5EF4-FFF2-40B4-BE49-F238E27FC236}">
                <a16:creationId xmlns:a16="http://schemas.microsoft.com/office/drawing/2014/main" id="{E24139DF-0B25-1F66-E77B-137DBEACC74C}"/>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59FA08A5-2D94-FDF3-8A86-B55AAF42F44A}"/>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3451711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533D9-5039-8D04-8F44-898855BAD37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54BFD09E-5DEB-2D9F-5969-CED5FDB68A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4EAF3E-8EF4-2330-8595-D944A3D8916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2443977E-59D9-47D1-D029-204CA4B1CB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8C485A4-7B5A-DCB9-FDDD-F7FF2781B0C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76C252AE-025E-D9AA-A9CD-B984121CB6EE}"/>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8" name="页脚占位符 7">
            <a:extLst>
              <a:ext uri="{FF2B5EF4-FFF2-40B4-BE49-F238E27FC236}">
                <a16:creationId xmlns:a16="http://schemas.microsoft.com/office/drawing/2014/main" id="{6213CCC5-90D6-B199-8CD6-8FC11E5D96D5}"/>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910A71C-D0BE-D045-4868-1D30C7EE5289}"/>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162685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81EA2-DA95-F4A6-C47F-231B7F656F21}"/>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94DE5A7-1CFF-F95E-E105-71607EDE6414}"/>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4" name="页脚占位符 3">
            <a:extLst>
              <a:ext uri="{FF2B5EF4-FFF2-40B4-BE49-F238E27FC236}">
                <a16:creationId xmlns:a16="http://schemas.microsoft.com/office/drawing/2014/main" id="{0BC588F9-2CE6-DBA4-2771-87CE368FAC91}"/>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38157402-B708-6F46-8423-F85287CB6F8E}"/>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2217898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76BA67-476D-9905-C74F-F4DF83702EE7}"/>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3" name="页脚占位符 2">
            <a:extLst>
              <a:ext uri="{FF2B5EF4-FFF2-40B4-BE49-F238E27FC236}">
                <a16:creationId xmlns:a16="http://schemas.microsoft.com/office/drawing/2014/main" id="{9617CAD5-CCDA-8DC4-4470-CCE7DABA6A8E}"/>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D19BF89A-73F9-144E-DE08-48ED4E7E1776}"/>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2296333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7D163B-35A2-E0D9-1FCD-B5F474A1F8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9558B28F-2EFF-4033-5930-EFB798EFF2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78FFE1C-DF15-4C42-FAE6-9A90339BD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2917BFD-5B6B-354B-182B-ABC2514D15FE}"/>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6" name="页脚占位符 5">
            <a:extLst>
              <a:ext uri="{FF2B5EF4-FFF2-40B4-BE49-F238E27FC236}">
                <a16:creationId xmlns:a16="http://schemas.microsoft.com/office/drawing/2014/main" id="{429179D6-B27C-556C-2447-821CB3512310}"/>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8724730D-31DA-FAF0-D953-ED1BE87F44F8}"/>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1740521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4746D-A94F-3586-F8E2-5336065232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BC81D6B7-C562-F662-55BA-7C073EE08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6D33A3CD-EE38-8CA5-766F-85D81D21E2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8EA99BE-1031-6C3A-E179-AEABDABEAAC7}"/>
              </a:ext>
            </a:extLst>
          </p:cNvPr>
          <p:cNvSpPr>
            <a:spLocks noGrp="1"/>
          </p:cNvSpPr>
          <p:nvPr>
            <p:ph type="dt" sz="half" idx="10"/>
          </p:nvPr>
        </p:nvSpPr>
        <p:spPr/>
        <p:txBody>
          <a:bodyPr/>
          <a:lstStyle/>
          <a:p>
            <a:fld id="{0670C601-9ED7-43E4-A5B5-999AA5FE3AFB}" type="datetimeFigureOut">
              <a:rPr lang="en-US" smtClean="0"/>
              <a:t>2/28/2023</a:t>
            </a:fld>
            <a:endParaRPr lang="en-US"/>
          </a:p>
        </p:txBody>
      </p:sp>
      <p:sp>
        <p:nvSpPr>
          <p:cNvPr id="6" name="页脚占位符 5">
            <a:extLst>
              <a:ext uri="{FF2B5EF4-FFF2-40B4-BE49-F238E27FC236}">
                <a16:creationId xmlns:a16="http://schemas.microsoft.com/office/drawing/2014/main" id="{AC157979-80BA-B3B6-4BD2-61E2F7D8090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7231B673-E3FA-E483-C26B-E3C3E2A817C6}"/>
              </a:ext>
            </a:extLst>
          </p:cNvPr>
          <p:cNvSpPr>
            <a:spLocks noGrp="1"/>
          </p:cNvSpPr>
          <p:nvPr>
            <p:ph type="sldNum" sz="quarter" idx="12"/>
          </p:nvPr>
        </p:nvSpPr>
        <p:spPr/>
        <p:txBody>
          <a:bodyPr/>
          <a:lstStyle/>
          <a:p>
            <a:fld id="{1E4557C2-4688-4A89-A1AB-8493AC2CC033}" type="slidenum">
              <a:rPr lang="en-US" smtClean="0"/>
              <a:t>‹#›</a:t>
            </a:fld>
            <a:endParaRPr lang="en-US"/>
          </a:p>
        </p:txBody>
      </p:sp>
    </p:spTree>
    <p:extLst>
      <p:ext uri="{BB962C8B-B14F-4D97-AF65-F5344CB8AC3E}">
        <p14:creationId xmlns:p14="http://schemas.microsoft.com/office/powerpoint/2010/main" val="2138247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B4449A7-E0D0-445D-F15F-8B66C1DF90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2A8BEA7-2680-6F23-29E0-ABB5DECA71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416D46D3-39B7-993A-F6D1-773EE9BB81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0C601-9ED7-43E4-A5B5-999AA5FE3AFB}" type="datetimeFigureOut">
              <a:rPr lang="en-US" smtClean="0"/>
              <a:t>2/28/2023</a:t>
            </a:fld>
            <a:endParaRPr lang="en-US"/>
          </a:p>
        </p:txBody>
      </p:sp>
      <p:sp>
        <p:nvSpPr>
          <p:cNvPr id="5" name="页脚占位符 4">
            <a:extLst>
              <a:ext uri="{FF2B5EF4-FFF2-40B4-BE49-F238E27FC236}">
                <a16:creationId xmlns:a16="http://schemas.microsoft.com/office/drawing/2014/main" id="{B271E4D7-C27A-276B-A770-7579E1155D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39CC904B-D4B3-23BF-E964-80DBC590CF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557C2-4688-4A89-A1AB-8493AC2CC033}" type="slidenum">
              <a:rPr lang="en-US" smtClean="0"/>
              <a:t>‹#›</a:t>
            </a:fld>
            <a:endParaRPr lang="en-US"/>
          </a:p>
        </p:txBody>
      </p:sp>
    </p:spTree>
    <p:extLst>
      <p:ext uri="{BB962C8B-B14F-4D97-AF65-F5344CB8AC3E}">
        <p14:creationId xmlns:p14="http://schemas.microsoft.com/office/powerpoint/2010/main" val="3921646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7544A-243F-C0A6-4A39-904B067A66BE}"/>
              </a:ext>
            </a:extLst>
          </p:cNvPr>
          <p:cNvSpPr>
            <a:spLocks noGrp="1"/>
          </p:cNvSpPr>
          <p:nvPr>
            <p:ph type="ctrTitle"/>
          </p:nvPr>
        </p:nvSpPr>
        <p:spPr>
          <a:xfrm>
            <a:off x="1616364" y="2313854"/>
            <a:ext cx="9144000" cy="2387600"/>
          </a:xfrm>
        </p:spPr>
        <p:txBody>
          <a:bodyPr>
            <a:normAutofit/>
          </a:bodyPr>
          <a:lstStyle/>
          <a:p>
            <a:pPr algn="l"/>
            <a:r>
              <a:rPr lang="en-US" sz="4000" dirty="0">
                <a:latin typeface="Times New Roman" panose="02020603050405020304" pitchFamily="18" charset="0"/>
                <a:cs typeface="Times New Roman" panose="02020603050405020304" pitchFamily="18" charset="0"/>
              </a:rPr>
              <a:t>Math note 3.8-3.10, 4, 5</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ridge regression</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kernel SVN</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Regression comparison</a:t>
            </a:r>
          </a:p>
        </p:txBody>
      </p:sp>
    </p:spTree>
    <p:extLst>
      <p:ext uri="{BB962C8B-B14F-4D97-AF65-F5344CB8AC3E}">
        <p14:creationId xmlns:p14="http://schemas.microsoft.com/office/powerpoint/2010/main" val="366445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C65EA-559B-AD7A-0AEA-E4BE749D15CE}"/>
              </a:ext>
            </a:extLst>
          </p:cNvPr>
          <p:cNvSpPr>
            <a:spLocks noGrp="1"/>
          </p:cNvSpPr>
          <p:nvPr>
            <p:ph type="title"/>
          </p:nvPr>
        </p:nvSpPr>
        <p:spPr/>
        <p:txBody>
          <a:bodyPr/>
          <a:lstStyle/>
          <a:p>
            <a:endParaRPr lang="en-US" dirty="0"/>
          </a:p>
        </p:txBody>
      </p:sp>
      <p:pic>
        <p:nvPicPr>
          <p:cNvPr id="5" name="图片 4">
            <a:extLst>
              <a:ext uri="{FF2B5EF4-FFF2-40B4-BE49-F238E27FC236}">
                <a16:creationId xmlns:a16="http://schemas.microsoft.com/office/drawing/2014/main" id="{8BB688A8-1FD3-46D7-3317-ABBAC70AA6B2}"/>
              </a:ext>
            </a:extLst>
          </p:cNvPr>
          <p:cNvPicPr>
            <a:picLocks noChangeAspect="1"/>
          </p:cNvPicPr>
          <p:nvPr/>
        </p:nvPicPr>
        <p:blipFill>
          <a:blip r:embed="rId2"/>
          <a:stretch>
            <a:fillRect/>
          </a:stretch>
        </p:blipFill>
        <p:spPr>
          <a:xfrm>
            <a:off x="136236" y="-67167"/>
            <a:ext cx="7631546" cy="2380980"/>
          </a:xfrm>
          <a:prstGeom prst="rect">
            <a:avLst/>
          </a:prstGeom>
        </p:spPr>
      </p:pic>
      <p:pic>
        <p:nvPicPr>
          <p:cNvPr id="6" name="内容占位符 5">
            <a:extLst>
              <a:ext uri="{FF2B5EF4-FFF2-40B4-BE49-F238E27FC236}">
                <a16:creationId xmlns:a16="http://schemas.microsoft.com/office/drawing/2014/main" id="{177F5459-E303-E52E-E2FF-41AEC33E251A}"/>
              </a:ext>
            </a:extLst>
          </p:cNvPr>
          <p:cNvPicPr>
            <a:picLocks noGrp="1" noChangeAspect="1"/>
          </p:cNvPicPr>
          <p:nvPr>
            <p:ph idx="1"/>
          </p:nvPr>
        </p:nvPicPr>
        <p:blipFill>
          <a:blip r:embed="rId3"/>
          <a:stretch>
            <a:fillRect/>
          </a:stretch>
        </p:blipFill>
        <p:spPr>
          <a:xfrm>
            <a:off x="360657" y="2141536"/>
            <a:ext cx="5910834" cy="4785403"/>
          </a:xfrm>
          <a:prstGeom prst="rect">
            <a:avLst/>
          </a:prstGeom>
        </p:spPr>
      </p:pic>
    </p:spTree>
    <p:extLst>
      <p:ext uri="{BB962C8B-B14F-4D97-AF65-F5344CB8AC3E}">
        <p14:creationId xmlns:p14="http://schemas.microsoft.com/office/powerpoint/2010/main" val="225919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E4E89-1717-8F27-2058-117223512571}"/>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kernel SVM</a:t>
            </a:r>
            <a:endParaRPr lang="en-US" dirty="0"/>
          </a:p>
        </p:txBody>
      </p:sp>
      <p:sp>
        <p:nvSpPr>
          <p:cNvPr id="3" name="内容占位符 2">
            <a:extLst>
              <a:ext uri="{FF2B5EF4-FFF2-40B4-BE49-F238E27FC236}">
                <a16:creationId xmlns:a16="http://schemas.microsoft.com/office/drawing/2014/main" id="{E589173D-2615-61CE-6D82-EA7EC14B9A1D}"/>
              </a:ext>
            </a:extLst>
          </p:cNvPr>
          <p:cNvSpPr>
            <a:spLocks noGrp="1"/>
          </p:cNvSpPr>
          <p:nvPr>
            <p:ph idx="1"/>
          </p:nvPr>
        </p:nvSpPr>
        <p:spPr/>
        <p:txBody>
          <a:bodyPr/>
          <a:lstStyle/>
          <a:p>
            <a:pPr marL="0" indent="0">
              <a:buNone/>
            </a:pPr>
            <a:r>
              <a:rPr lang="en-US" dirty="0"/>
              <a:t>The samples are mapped from low dimensional space (input space) to high dimensional space (feature space) for linear division.</a:t>
            </a:r>
          </a:p>
          <a:p>
            <a:pPr marL="0" indent="0">
              <a:buNone/>
            </a:pPr>
            <a:r>
              <a:rPr lang="en-US" dirty="0"/>
              <a:t>Since the low-dimensional space cannot be linearly segmented, let's convert the sample to the high-dimensional space for linear segmentation.</a:t>
            </a:r>
          </a:p>
        </p:txBody>
      </p:sp>
      <p:pic>
        <p:nvPicPr>
          <p:cNvPr id="4" name="图片 3">
            <a:extLst>
              <a:ext uri="{FF2B5EF4-FFF2-40B4-BE49-F238E27FC236}">
                <a16:creationId xmlns:a16="http://schemas.microsoft.com/office/drawing/2014/main" id="{C815972D-E3B3-4C36-0A94-192651A445FD}"/>
              </a:ext>
            </a:extLst>
          </p:cNvPr>
          <p:cNvPicPr>
            <a:picLocks noChangeAspect="1"/>
          </p:cNvPicPr>
          <p:nvPr/>
        </p:nvPicPr>
        <p:blipFill>
          <a:blip r:embed="rId2"/>
          <a:stretch>
            <a:fillRect/>
          </a:stretch>
        </p:blipFill>
        <p:spPr>
          <a:xfrm>
            <a:off x="5016649" y="2563957"/>
            <a:ext cx="6582360" cy="3928918"/>
          </a:xfrm>
          <a:prstGeom prst="rect">
            <a:avLst/>
          </a:prstGeom>
        </p:spPr>
      </p:pic>
    </p:spTree>
    <p:extLst>
      <p:ext uri="{BB962C8B-B14F-4D97-AF65-F5344CB8AC3E}">
        <p14:creationId xmlns:p14="http://schemas.microsoft.com/office/powerpoint/2010/main" val="284701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FF4F6-41ED-3FF9-6740-0A90871996EF}"/>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D9243559-76BD-3B18-9F10-CD10CF5BF6A8}"/>
              </a:ext>
            </a:extLst>
          </p:cNvPr>
          <p:cNvSpPr>
            <a:spLocks noGrp="1"/>
          </p:cNvSpPr>
          <p:nvPr>
            <p:ph idx="1"/>
          </p:nvPr>
        </p:nvSpPr>
        <p:spPr/>
        <p:txBody>
          <a:bodyPr/>
          <a:lstStyle/>
          <a:p>
            <a:endParaRPr lang="en-US"/>
          </a:p>
        </p:txBody>
      </p:sp>
      <p:pic>
        <p:nvPicPr>
          <p:cNvPr id="7" name="图片 6">
            <a:extLst>
              <a:ext uri="{FF2B5EF4-FFF2-40B4-BE49-F238E27FC236}">
                <a16:creationId xmlns:a16="http://schemas.microsoft.com/office/drawing/2014/main" id="{3CAF0721-DF57-1EF9-8700-8E3676A7E39B}"/>
              </a:ext>
            </a:extLst>
          </p:cNvPr>
          <p:cNvPicPr>
            <a:picLocks noChangeAspect="1"/>
          </p:cNvPicPr>
          <p:nvPr/>
        </p:nvPicPr>
        <p:blipFill>
          <a:blip r:embed="rId2"/>
          <a:stretch>
            <a:fillRect/>
          </a:stretch>
        </p:blipFill>
        <p:spPr>
          <a:xfrm>
            <a:off x="6028582" y="56679"/>
            <a:ext cx="5325218" cy="3372321"/>
          </a:xfrm>
          <a:prstGeom prst="rect">
            <a:avLst/>
          </a:prstGeom>
        </p:spPr>
      </p:pic>
      <p:pic>
        <p:nvPicPr>
          <p:cNvPr id="9" name="图片 8">
            <a:extLst>
              <a:ext uri="{FF2B5EF4-FFF2-40B4-BE49-F238E27FC236}">
                <a16:creationId xmlns:a16="http://schemas.microsoft.com/office/drawing/2014/main" id="{ACEDB496-C6D9-E8F9-78EB-27CC35A342B9}"/>
              </a:ext>
            </a:extLst>
          </p:cNvPr>
          <p:cNvPicPr>
            <a:picLocks noChangeAspect="1"/>
          </p:cNvPicPr>
          <p:nvPr/>
        </p:nvPicPr>
        <p:blipFill>
          <a:blip r:embed="rId3"/>
          <a:stretch>
            <a:fillRect/>
          </a:stretch>
        </p:blipFill>
        <p:spPr>
          <a:xfrm>
            <a:off x="-399500" y="206390"/>
            <a:ext cx="6801799" cy="5620534"/>
          </a:xfrm>
          <a:prstGeom prst="rect">
            <a:avLst/>
          </a:prstGeom>
        </p:spPr>
      </p:pic>
      <p:pic>
        <p:nvPicPr>
          <p:cNvPr id="11" name="图片 10">
            <a:extLst>
              <a:ext uri="{FF2B5EF4-FFF2-40B4-BE49-F238E27FC236}">
                <a16:creationId xmlns:a16="http://schemas.microsoft.com/office/drawing/2014/main" id="{BBE6CBE2-F31B-B70D-B1E9-9260248A3CB6}"/>
              </a:ext>
            </a:extLst>
          </p:cNvPr>
          <p:cNvPicPr>
            <a:picLocks noChangeAspect="1"/>
          </p:cNvPicPr>
          <p:nvPr/>
        </p:nvPicPr>
        <p:blipFill>
          <a:blip r:embed="rId4"/>
          <a:stretch>
            <a:fillRect/>
          </a:stretch>
        </p:blipFill>
        <p:spPr>
          <a:xfrm>
            <a:off x="6028582" y="4131033"/>
            <a:ext cx="6068272" cy="2172003"/>
          </a:xfrm>
          <a:prstGeom prst="rect">
            <a:avLst/>
          </a:prstGeom>
        </p:spPr>
      </p:pic>
      <p:pic>
        <p:nvPicPr>
          <p:cNvPr id="15" name="图片 14">
            <a:extLst>
              <a:ext uri="{FF2B5EF4-FFF2-40B4-BE49-F238E27FC236}">
                <a16:creationId xmlns:a16="http://schemas.microsoft.com/office/drawing/2014/main" id="{7B0FF0C5-A687-DA28-E373-CBEB8BD3A0E0}"/>
              </a:ext>
            </a:extLst>
          </p:cNvPr>
          <p:cNvPicPr>
            <a:picLocks noChangeAspect="1"/>
          </p:cNvPicPr>
          <p:nvPr/>
        </p:nvPicPr>
        <p:blipFill>
          <a:blip r:embed="rId5"/>
          <a:stretch>
            <a:fillRect/>
          </a:stretch>
        </p:blipFill>
        <p:spPr>
          <a:xfrm>
            <a:off x="293732" y="1983709"/>
            <a:ext cx="5734850" cy="4667901"/>
          </a:xfrm>
          <a:prstGeom prst="rect">
            <a:avLst/>
          </a:prstGeom>
        </p:spPr>
      </p:pic>
    </p:spTree>
    <p:extLst>
      <p:ext uri="{BB962C8B-B14F-4D97-AF65-F5344CB8AC3E}">
        <p14:creationId xmlns:p14="http://schemas.microsoft.com/office/powerpoint/2010/main" val="320300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AC771-5A42-44EA-B53C-BAEB282B4A69}"/>
              </a:ext>
            </a:extLst>
          </p:cNvPr>
          <p:cNvSpPr>
            <a:spLocks noGrp="1"/>
          </p:cNvSpPr>
          <p:nvPr>
            <p:ph type="title"/>
          </p:nvPr>
        </p:nvSpPr>
        <p:spPr>
          <a:xfrm>
            <a:off x="745835" y="-406399"/>
            <a:ext cx="10515600" cy="2193636"/>
          </a:xfrm>
        </p:spPr>
        <p:txBody>
          <a:bodyPr>
            <a:normAutofit/>
          </a:bodyPr>
          <a:lstStyle/>
          <a:p>
            <a:r>
              <a:rPr lang="en-US" sz="3200" dirty="0">
                <a:latin typeface="Times New Roman" panose="02020603050405020304" pitchFamily="18" charset="0"/>
                <a:cs typeface="Times New Roman" panose="02020603050405020304" pitchFamily="18" charset="0"/>
              </a:rPr>
              <a:t>Why loss function should be like this?</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Why I use this kind of regression?</a:t>
            </a:r>
          </a:p>
        </p:txBody>
      </p:sp>
      <p:pic>
        <p:nvPicPr>
          <p:cNvPr id="7" name="图片 6">
            <a:extLst>
              <a:ext uri="{FF2B5EF4-FFF2-40B4-BE49-F238E27FC236}">
                <a16:creationId xmlns:a16="http://schemas.microsoft.com/office/drawing/2014/main" id="{A59CF27E-A969-F6B4-940A-16C95CC704A5}"/>
              </a:ext>
            </a:extLst>
          </p:cNvPr>
          <p:cNvPicPr>
            <a:picLocks noChangeAspect="1"/>
          </p:cNvPicPr>
          <p:nvPr/>
        </p:nvPicPr>
        <p:blipFill>
          <a:blip r:embed="rId2"/>
          <a:stretch>
            <a:fillRect/>
          </a:stretch>
        </p:blipFill>
        <p:spPr>
          <a:xfrm>
            <a:off x="745835" y="1228436"/>
            <a:ext cx="4725435" cy="5481782"/>
          </a:xfrm>
          <a:prstGeom prst="rect">
            <a:avLst/>
          </a:prstGeom>
        </p:spPr>
      </p:pic>
      <p:pic>
        <p:nvPicPr>
          <p:cNvPr id="9" name="图片 8">
            <a:extLst>
              <a:ext uri="{FF2B5EF4-FFF2-40B4-BE49-F238E27FC236}">
                <a16:creationId xmlns:a16="http://schemas.microsoft.com/office/drawing/2014/main" id="{2DBA4466-6385-6A0C-D2C9-7A9A2D591A63}"/>
              </a:ext>
            </a:extLst>
          </p:cNvPr>
          <p:cNvPicPr>
            <a:picLocks noChangeAspect="1"/>
          </p:cNvPicPr>
          <p:nvPr/>
        </p:nvPicPr>
        <p:blipFill>
          <a:blip r:embed="rId3"/>
          <a:stretch>
            <a:fillRect/>
          </a:stretch>
        </p:blipFill>
        <p:spPr>
          <a:xfrm>
            <a:off x="5621669" y="1154546"/>
            <a:ext cx="5265814" cy="5703454"/>
          </a:xfrm>
          <a:prstGeom prst="rect">
            <a:avLst/>
          </a:prstGeom>
        </p:spPr>
      </p:pic>
      <p:sp>
        <p:nvSpPr>
          <p:cNvPr id="11" name="文本框 10">
            <a:extLst>
              <a:ext uri="{FF2B5EF4-FFF2-40B4-BE49-F238E27FC236}">
                <a16:creationId xmlns:a16="http://schemas.microsoft.com/office/drawing/2014/main" id="{361369B2-98E6-EB0B-405D-51E9B672F9A4}"/>
              </a:ext>
            </a:extLst>
          </p:cNvPr>
          <p:cNvSpPr txBox="1"/>
          <p:nvPr/>
        </p:nvSpPr>
        <p:spPr>
          <a:xfrm>
            <a:off x="7352146" y="101905"/>
            <a:ext cx="4608946" cy="1200329"/>
          </a:xfrm>
          <a:prstGeom prst="rect">
            <a:avLst/>
          </a:prstGeom>
          <a:noFill/>
        </p:spPr>
        <p:txBody>
          <a:bodyPr wrap="square">
            <a:spAutoFit/>
          </a:bodyPr>
          <a:lstStyle/>
          <a:p>
            <a:pPr marL="0" indent="0">
              <a:buNone/>
            </a:pPr>
            <a:r>
              <a:rPr lang="en-US" b="0" i="0" dirty="0">
                <a:solidFill>
                  <a:srgbClr val="333333"/>
                </a:solidFill>
                <a:effectLst/>
                <a:latin typeface="Times New Roman" panose="02020603050405020304" pitchFamily="18" charset="0"/>
                <a:cs typeface="Times New Roman" panose="02020603050405020304" pitchFamily="18" charset="0"/>
              </a:rPr>
              <a:t>Least absolute deviations(L1) and Least square errors(L2) are the two standard loss functions, that decides what function should be minimized while learning from a dataset</a:t>
            </a:r>
            <a:endParaRPr lang="en-US" b="0" i="0" dirty="0">
              <a:solidFill>
                <a:srgbClr val="29292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039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9323B-DB79-414C-5591-8ADF87186BE1}"/>
              </a:ext>
            </a:extLst>
          </p:cNvPr>
          <p:cNvSpPr>
            <a:spLocks noGrp="1"/>
          </p:cNvSpPr>
          <p:nvPr>
            <p:ph type="title"/>
          </p:nvPr>
        </p:nvSpPr>
        <p:spPr>
          <a:xfrm>
            <a:off x="6567055" y="358571"/>
            <a:ext cx="4786744" cy="1332118"/>
          </a:xfrm>
        </p:spPr>
        <p:txBody>
          <a:bodyPr/>
          <a:lstStyle/>
          <a:p>
            <a:r>
              <a:rPr lang="en-US" dirty="0">
                <a:latin typeface="Times New Roman" panose="02020603050405020304" pitchFamily="18" charset="0"/>
                <a:cs typeface="Times New Roman" panose="02020603050405020304" pitchFamily="18" charset="0"/>
              </a:rPr>
              <a:t>Ridge Regression</a:t>
            </a:r>
          </a:p>
        </p:txBody>
      </p:sp>
      <p:pic>
        <p:nvPicPr>
          <p:cNvPr id="5" name="图片 4">
            <a:extLst>
              <a:ext uri="{FF2B5EF4-FFF2-40B4-BE49-F238E27FC236}">
                <a16:creationId xmlns:a16="http://schemas.microsoft.com/office/drawing/2014/main" id="{0D55CE57-582E-43C1-2F04-13192A74430C}"/>
              </a:ext>
            </a:extLst>
          </p:cNvPr>
          <p:cNvPicPr>
            <a:picLocks noChangeAspect="1"/>
          </p:cNvPicPr>
          <p:nvPr/>
        </p:nvPicPr>
        <p:blipFill>
          <a:blip r:embed="rId2"/>
          <a:stretch>
            <a:fillRect/>
          </a:stretch>
        </p:blipFill>
        <p:spPr>
          <a:xfrm>
            <a:off x="838200" y="358570"/>
            <a:ext cx="3705742" cy="2934109"/>
          </a:xfrm>
          <a:prstGeom prst="rect">
            <a:avLst/>
          </a:prstGeom>
        </p:spPr>
      </p:pic>
      <p:sp>
        <p:nvSpPr>
          <p:cNvPr id="6" name="矩形 5">
            <a:extLst>
              <a:ext uri="{FF2B5EF4-FFF2-40B4-BE49-F238E27FC236}">
                <a16:creationId xmlns:a16="http://schemas.microsoft.com/office/drawing/2014/main" id="{6F2DF002-D6FC-AEB6-FE8E-4AEC244E646D}"/>
              </a:ext>
            </a:extLst>
          </p:cNvPr>
          <p:cNvSpPr/>
          <p:nvPr/>
        </p:nvSpPr>
        <p:spPr>
          <a:xfrm>
            <a:off x="846992" y="744970"/>
            <a:ext cx="4673600" cy="692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F0C20237-E405-3EAC-7F92-BCA151953A1E}"/>
              </a:ext>
            </a:extLst>
          </p:cNvPr>
          <p:cNvSpPr/>
          <p:nvPr/>
        </p:nvSpPr>
        <p:spPr>
          <a:xfrm>
            <a:off x="646545" y="2096655"/>
            <a:ext cx="4858328" cy="4802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a:extLst>
              <a:ext uri="{FF2B5EF4-FFF2-40B4-BE49-F238E27FC236}">
                <a16:creationId xmlns:a16="http://schemas.microsoft.com/office/drawing/2014/main" id="{71B77AF6-89D2-EDE8-F920-20F108CBAE80}"/>
              </a:ext>
            </a:extLst>
          </p:cNvPr>
          <p:cNvPicPr>
            <a:picLocks noChangeAspect="1"/>
          </p:cNvPicPr>
          <p:nvPr/>
        </p:nvPicPr>
        <p:blipFill>
          <a:blip r:embed="rId3"/>
          <a:stretch>
            <a:fillRect/>
          </a:stretch>
        </p:blipFill>
        <p:spPr>
          <a:xfrm>
            <a:off x="864274" y="3784972"/>
            <a:ext cx="4734586" cy="876422"/>
          </a:xfrm>
          <a:prstGeom prst="rect">
            <a:avLst/>
          </a:prstGeom>
        </p:spPr>
      </p:pic>
      <p:pic>
        <p:nvPicPr>
          <p:cNvPr id="11" name="图片 10">
            <a:extLst>
              <a:ext uri="{FF2B5EF4-FFF2-40B4-BE49-F238E27FC236}">
                <a16:creationId xmlns:a16="http://schemas.microsoft.com/office/drawing/2014/main" id="{CE3377CF-9486-9F02-B9D6-A42430DA354B}"/>
              </a:ext>
            </a:extLst>
          </p:cNvPr>
          <p:cNvPicPr>
            <a:picLocks noChangeAspect="1"/>
          </p:cNvPicPr>
          <p:nvPr/>
        </p:nvPicPr>
        <p:blipFill>
          <a:blip r:embed="rId4"/>
          <a:stretch>
            <a:fillRect/>
          </a:stretch>
        </p:blipFill>
        <p:spPr>
          <a:xfrm>
            <a:off x="3840248" y="2387522"/>
            <a:ext cx="2152950" cy="523948"/>
          </a:xfrm>
          <a:prstGeom prst="rect">
            <a:avLst/>
          </a:prstGeom>
        </p:spPr>
      </p:pic>
      <p:sp>
        <p:nvSpPr>
          <p:cNvPr id="13" name="文本框 12">
            <a:extLst>
              <a:ext uri="{FF2B5EF4-FFF2-40B4-BE49-F238E27FC236}">
                <a16:creationId xmlns:a16="http://schemas.microsoft.com/office/drawing/2014/main" id="{8A998095-011D-8A74-12D2-F6C68FBB7258}"/>
              </a:ext>
            </a:extLst>
          </p:cNvPr>
          <p:cNvSpPr txBox="1"/>
          <p:nvPr/>
        </p:nvSpPr>
        <p:spPr>
          <a:xfrm>
            <a:off x="838200" y="3103049"/>
            <a:ext cx="7003917" cy="923330"/>
          </a:xfrm>
          <a:prstGeom prst="rect">
            <a:avLst/>
          </a:prstGeom>
          <a:noFill/>
        </p:spPr>
        <p:txBody>
          <a:bodyPr wrap="square">
            <a:spAutoFit/>
          </a:bodyPr>
          <a:lstStyle/>
          <a:p>
            <a:r>
              <a:rPr lang="en-US" dirty="0">
                <a:solidFill>
                  <a:srgbClr val="333333"/>
                </a:solidFill>
                <a:latin typeface="Times New Roman" panose="02020603050405020304" pitchFamily="18" charset="0"/>
                <a:cs typeface="Times New Roman" panose="02020603050405020304" pitchFamily="18" charset="0"/>
              </a:rPr>
              <a:t>Least Squares(L2) outperform L1, when there are no outliers in the data and collinearity in data characteristics </a:t>
            </a:r>
          </a:p>
          <a:p>
            <a:r>
              <a:rPr lang="en-US" dirty="0">
                <a:solidFill>
                  <a:srgbClr val="333333"/>
                </a:solidFill>
                <a:latin typeface="Times New Roman" panose="02020603050405020304" pitchFamily="18" charset="0"/>
                <a:cs typeface="Times New Roman" panose="02020603050405020304" pitchFamily="18" charset="0"/>
              </a:rPr>
              <a:t>penalty term:</a:t>
            </a:r>
          </a:p>
        </p:txBody>
      </p:sp>
      <p:sp>
        <p:nvSpPr>
          <p:cNvPr id="15" name="文本框 14">
            <a:extLst>
              <a:ext uri="{FF2B5EF4-FFF2-40B4-BE49-F238E27FC236}">
                <a16:creationId xmlns:a16="http://schemas.microsoft.com/office/drawing/2014/main" id="{89EBA21F-DFB2-0E37-ECFE-2FE63C3C9C4C}"/>
              </a:ext>
            </a:extLst>
          </p:cNvPr>
          <p:cNvSpPr txBox="1"/>
          <p:nvPr/>
        </p:nvSpPr>
        <p:spPr>
          <a:xfrm>
            <a:off x="1025237" y="4777773"/>
            <a:ext cx="609600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Can do </a:t>
            </a:r>
            <a:r>
              <a:rPr lang="en-US" sz="2000" i="0" dirty="0">
                <a:effectLst/>
                <a:latin typeface="Times New Roman" panose="02020603050405020304" pitchFamily="18" charset="0"/>
                <a:cs typeface="Times New Roman" panose="02020603050405020304" pitchFamily="18" charset="0"/>
              </a:rPr>
              <a:t>group selection </a:t>
            </a:r>
          </a:p>
          <a:p>
            <a:r>
              <a:rPr lang="en-US" sz="2000" dirty="0">
                <a:latin typeface="Times New Roman" panose="02020603050405020304" pitchFamily="18" charset="0"/>
                <a:cs typeface="Times New Roman" panose="02020603050405020304" pitchFamily="18" charset="0"/>
              </a:rPr>
              <a:t>Cannot converge model coefficient to 0</a:t>
            </a:r>
          </a:p>
        </p:txBody>
      </p:sp>
    </p:spTree>
    <p:extLst>
      <p:ext uri="{BB962C8B-B14F-4D97-AF65-F5344CB8AC3E}">
        <p14:creationId xmlns:p14="http://schemas.microsoft.com/office/powerpoint/2010/main" val="3949582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EFBED0-39E4-D939-FB9C-40923E6C4EFA}"/>
              </a:ext>
            </a:extLst>
          </p:cNvPr>
          <p:cNvSpPr>
            <a:spLocks noGrp="1"/>
          </p:cNvSpPr>
          <p:nvPr>
            <p:ph idx="1"/>
          </p:nvPr>
        </p:nvSpPr>
        <p:spPr>
          <a:xfrm>
            <a:off x="838200" y="3639127"/>
            <a:ext cx="10515600" cy="2537835"/>
          </a:xfrm>
        </p:spPr>
        <p:txBody>
          <a:bodyPr>
            <a:normAutofit/>
          </a:bodyPr>
          <a:lstStyle/>
          <a:p>
            <a:pPr marL="0" indent="0">
              <a:buNone/>
            </a:pPr>
            <a:r>
              <a:rPr lang="en-US" b="0" i="0" dirty="0">
                <a:solidFill>
                  <a:srgbClr val="333333"/>
                </a:solidFill>
                <a:effectLst/>
                <a:latin typeface="Times New Roman" panose="02020603050405020304" pitchFamily="18" charset="0"/>
                <a:cs typeface="Times New Roman" panose="02020603050405020304" pitchFamily="18" charset="0"/>
              </a:rPr>
              <a:t>L1 loss function is more robust and is generally not affected by outliers. On the contrary L2 loss function will try to adjust the model according to these outlier values, even on the expense of other samples. Hence, L2 loss function is highly sensitive to outliers in the dataset.</a:t>
            </a:r>
            <a:endParaRPr lang="en-US"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2538EDBB-3109-4F04-574E-000AAD232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62" y="328252"/>
            <a:ext cx="9294093" cy="3053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85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7A847-E6CE-A2E8-6AB8-3A3B3FD43274}"/>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495B1DE1-AC91-CE05-4F74-20BD8ED141E3}"/>
              </a:ext>
            </a:extLst>
          </p:cNvPr>
          <p:cNvSpPr>
            <a:spLocks noGrp="1"/>
          </p:cNvSpPr>
          <p:nvPr>
            <p:ph idx="1"/>
          </p:nvPr>
        </p:nvSpPr>
        <p:spPr/>
        <p:txBody>
          <a:bodyPr/>
          <a:lstStyle/>
          <a:p>
            <a:endParaRPr lang="en-US"/>
          </a:p>
        </p:txBody>
      </p:sp>
      <p:pic>
        <p:nvPicPr>
          <p:cNvPr id="5" name="图片 4">
            <a:extLst>
              <a:ext uri="{FF2B5EF4-FFF2-40B4-BE49-F238E27FC236}">
                <a16:creationId xmlns:a16="http://schemas.microsoft.com/office/drawing/2014/main" id="{381CADE7-CA52-7331-6721-3D44B14DF9BD}"/>
              </a:ext>
            </a:extLst>
          </p:cNvPr>
          <p:cNvPicPr>
            <a:picLocks noChangeAspect="1"/>
          </p:cNvPicPr>
          <p:nvPr/>
        </p:nvPicPr>
        <p:blipFill>
          <a:blip r:embed="rId2"/>
          <a:stretch>
            <a:fillRect/>
          </a:stretch>
        </p:blipFill>
        <p:spPr>
          <a:xfrm>
            <a:off x="371179" y="269298"/>
            <a:ext cx="6403478" cy="6588702"/>
          </a:xfrm>
          <a:prstGeom prst="rect">
            <a:avLst/>
          </a:prstGeom>
        </p:spPr>
      </p:pic>
    </p:spTree>
    <p:extLst>
      <p:ext uri="{BB962C8B-B14F-4D97-AF65-F5344CB8AC3E}">
        <p14:creationId xmlns:p14="http://schemas.microsoft.com/office/powerpoint/2010/main" val="297424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6FD1E-69A4-4D30-D563-BA836CE80B8F}"/>
              </a:ext>
            </a:extLst>
          </p:cNvPr>
          <p:cNvSpPr>
            <a:spLocks noGrp="1"/>
          </p:cNvSpPr>
          <p:nvPr>
            <p:ph type="title"/>
          </p:nvPr>
        </p:nvSpPr>
        <p:spPr/>
        <p:txBody>
          <a:bodyPr>
            <a:normAutofit/>
          </a:bodyPr>
          <a:lstStyle/>
          <a:p>
            <a:r>
              <a:rPr lang="en-US" sz="3600" i="0" dirty="0">
                <a:solidFill>
                  <a:srgbClr val="292929"/>
                </a:solidFill>
                <a:effectLst/>
                <a:latin typeface="Times New Roman" panose="02020603050405020304" pitchFamily="18" charset="0"/>
                <a:cs typeface="Times New Roman" panose="02020603050405020304" pitchFamily="18" charset="0"/>
              </a:rPr>
              <a:t>Selecting the best algorithm for regression problem</a:t>
            </a:r>
            <a:br>
              <a:rPr lang="en-US" b="1" i="0" dirty="0">
                <a:solidFill>
                  <a:srgbClr val="292929"/>
                </a:solidFill>
                <a:effectLst/>
                <a:latin typeface="sohne"/>
              </a:rPr>
            </a:br>
            <a:endParaRPr lang="en-US" dirty="0"/>
          </a:p>
        </p:txBody>
      </p:sp>
      <p:sp>
        <p:nvSpPr>
          <p:cNvPr id="3" name="内容占位符 2">
            <a:extLst>
              <a:ext uri="{FF2B5EF4-FFF2-40B4-BE49-F238E27FC236}">
                <a16:creationId xmlns:a16="http://schemas.microsoft.com/office/drawing/2014/main" id="{0A30CE96-7855-AB74-9AF9-1DBFDBF9AEB5}"/>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SVM vs. logistic regression</a:t>
            </a:r>
          </a:p>
          <a:p>
            <a:pPr marL="0" indent="0">
              <a:buNone/>
            </a:pPr>
            <a:r>
              <a:rPr lang="en-US" sz="2000" dirty="0">
                <a:latin typeface="Times New Roman" panose="02020603050405020304" pitchFamily="18" charset="0"/>
                <a:cs typeface="Times New Roman" panose="02020603050405020304" pitchFamily="18" charset="0"/>
              </a:rPr>
              <a:t>Logistic regression can only deal with two classification problems and must be linearly separable </a:t>
            </a:r>
          </a:p>
          <a:p>
            <a:pPr marL="0" indent="0">
              <a:buNone/>
            </a:pPr>
            <a:r>
              <a:rPr lang="en-US" sz="2000" dirty="0">
                <a:latin typeface="Times New Roman" panose="02020603050405020304" pitchFamily="18" charset="0"/>
                <a:cs typeface="Times New Roman" panose="02020603050405020304" pitchFamily="18" charset="0"/>
              </a:rPr>
              <a:t>There is no general solution for nonlinear problems, and sometimes it is difficult to find a suitable kernel function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Why closed form solution still using linear regression (iteration)?</a:t>
            </a:r>
          </a:p>
          <a:p>
            <a:pPr marL="0" indent="0">
              <a:buNone/>
            </a:pPr>
            <a:r>
              <a:rPr lang="en-US" sz="2000" dirty="0">
                <a:latin typeface="Times New Roman" panose="02020603050405020304" pitchFamily="18" charset="0"/>
                <a:cs typeface="Times New Roman" panose="02020603050405020304" pitchFamily="18" charset="0"/>
              </a:rPr>
              <a:t>The number of sample is too small</a:t>
            </a:r>
          </a:p>
          <a:p>
            <a:pPr marL="0" indent="0">
              <a:buNone/>
            </a:pPr>
            <a:r>
              <a:rPr lang="en-US" sz="2000" dirty="0">
                <a:latin typeface="Times New Roman" panose="02020603050405020304" pitchFamily="18" charset="0"/>
                <a:cs typeface="Times New Roman" panose="02020603050405020304" pitchFamily="18" charset="0"/>
              </a:rPr>
              <a:t>Basement for polynomial regression</a:t>
            </a:r>
          </a:p>
        </p:txBody>
      </p:sp>
    </p:spTree>
    <p:extLst>
      <p:ext uri="{BB962C8B-B14F-4D97-AF65-F5344CB8AC3E}">
        <p14:creationId xmlns:p14="http://schemas.microsoft.com/office/powerpoint/2010/main" val="34400693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1640</TotalTime>
  <Words>271</Words>
  <Application>Microsoft Office PowerPoint</Application>
  <PresentationFormat>宽屏</PresentationFormat>
  <Paragraphs>20</Paragraphs>
  <Slides>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sohne</vt:lpstr>
      <vt:lpstr>Arial</vt:lpstr>
      <vt:lpstr>Calibri</vt:lpstr>
      <vt:lpstr>Calibri Light</vt:lpstr>
      <vt:lpstr>Times New Roman</vt:lpstr>
      <vt:lpstr>Office 主题​​</vt:lpstr>
      <vt:lpstr>Math note 3.8-3.10, 4, 5 ridge regression kernel SVN Regression comparison</vt:lpstr>
      <vt:lpstr>PowerPoint 演示文稿</vt:lpstr>
      <vt:lpstr>kernel SVM</vt:lpstr>
      <vt:lpstr>PowerPoint 演示文稿</vt:lpstr>
      <vt:lpstr>Why loss function should be like this? Why I use this kind of regression?</vt:lpstr>
      <vt:lpstr>Ridge Regression</vt:lpstr>
      <vt:lpstr>PowerPoint 演示文稿</vt:lpstr>
      <vt:lpstr>PowerPoint 演示文稿</vt:lpstr>
      <vt:lpstr>Selecting the best algorithm for regression problem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 note 3.8-3.10, 4, 5 ridge regression kernel SVN Regression comparison</dc:title>
  <dc:creator>Oliver Fang</dc:creator>
  <cp:lastModifiedBy>Oliver Fang</cp:lastModifiedBy>
  <cp:revision>4</cp:revision>
  <dcterms:created xsi:type="dcterms:W3CDTF">2023-02-27T20:58:35Z</dcterms:created>
  <dcterms:modified xsi:type="dcterms:W3CDTF">2023-03-01T00:22:18Z</dcterms:modified>
</cp:coreProperties>
</file>